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17.03.2020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17.03.2020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17.03.2020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17.03.2020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17.03.2020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17.03.2020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17.03.2020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17.03.2020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17.03.2020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17.03.2020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17.03.2020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17.03.2020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682757" y="1628800"/>
            <a:ext cx="7848872" cy="2862322"/>
          </a:xfrm>
          <a:prstGeom prst="rect">
            <a:avLst/>
          </a:prstGeom>
        </p:spPr>
        <p:txBody>
          <a:bodyPr wrap="square">
            <a:spAutoFit/>
          </a:bodyPr>
          <a:lstStyle/>
          <a:p>
            <a:r>
              <a:rPr lang="tr-TR" dirty="0"/>
              <a:t>Büyükbaş hayvancılığın yoğun olarak yapıldığı Türkiye’de, gerek hayvancılık faaliyetlerinin sürdürüldüğü işletmelerdeki canlı hayvanlardan ortaya çıkan atıklar, gerekse bu hayvanların kesiminden sonra oluşan atıkların ve yan ürünlerin değerlendirilmesi ekonomik, sosyal ve çevresel sürdürülebilirlik açısından </a:t>
            </a:r>
            <a:r>
              <a:rPr lang="tr-TR" dirty="0" smtClean="0"/>
              <a:t>önemlidir.</a:t>
            </a:r>
          </a:p>
          <a:p>
            <a:endParaRPr lang="tr-TR" dirty="0"/>
          </a:p>
          <a:p>
            <a:r>
              <a:rPr lang="tr-TR" dirty="0"/>
              <a:t>Kesim sonrası, karkas dışındaki tüm hayvansal yan ürünlerinin; gıda, boya ve kimya sanayi gibi sanayi alanlarında kullanılması, ayrıca işletme içerisinde hayvansal atıkların çevre kirliliğine neden olmadan, özellikle katı ve sıvı olarak ayrıştırılıp işlenmesi ekonomiye katkı sağlamaktadır</a:t>
            </a:r>
          </a:p>
        </p:txBody>
      </p:sp>
    </p:spTree>
    <p:extLst>
      <p:ext uri="{BB962C8B-B14F-4D97-AF65-F5344CB8AC3E}">
        <p14:creationId xmlns:p14="http://schemas.microsoft.com/office/powerpoint/2010/main" val="1547657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539552" y="1859340"/>
            <a:ext cx="8208912" cy="1754326"/>
          </a:xfrm>
          <a:prstGeom prst="rect">
            <a:avLst/>
          </a:prstGeom>
        </p:spPr>
        <p:txBody>
          <a:bodyPr wrap="square">
            <a:spAutoFit/>
          </a:bodyPr>
          <a:lstStyle/>
          <a:p>
            <a:r>
              <a:rPr lang="tr-TR" dirty="0"/>
              <a:t>İşletme sahiplerinin hayvansal atık ve yan ürünlerin değerlendirilmesi konusunda yeterli bilgi sahibi olmaması karşılaşılan ekonomik kayıpların ve olumsuz çevresel etkilerin artmasına sebep olmaktadır. Besicilerin sadece karkastan gelir elde etmesi ve geri kalan hayvansal atık ve yan ürünlerin ekonomik değerinin farkında olmaması ve mezbahada atıkların etkin değerlendirilmesini sağlayacak modern tesislerin bulunmaması bu sorunu daha da derinleştirmektedir. </a:t>
            </a:r>
          </a:p>
        </p:txBody>
      </p:sp>
    </p:spTree>
    <p:extLst>
      <p:ext uri="{BB962C8B-B14F-4D97-AF65-F5344CB8AC3E}">
        <p14:creationId xmlns:p14="http://schemas.microsoft.com/office/powerpoint/2010/main" val="988891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611560" y="1582341"/>
            <a:ext cx="7776864" cy="2031325"/>
          </a:xfrm>
          <a:prstGeom prst="rect">
            <a:avLst/>
          </a:prstGeom>
        </p:spPr>
        <p:txBody>
          <a:bodyPr wrap="square">
            <a:spAutoFit/>
          </a:bodyPr>
          <a:lstStyle/>
          <a:p>
            <a:r>
              <a:rPr lang="tr-TR" dirty="0"/>
              <a:t>Türkiye’de büyükbaş, küçükbaş ve kanatlı hayvan atıklarının işletme içerisinde değerlendirilme şekilleri ve bu atıklarının ekonomik olarak kazanca dönüştürülmesi konusunda bazı akademik çalışmalar yapılmıştır (</a:t>
            </a:r>
            <a:r>
              <a:rPr lang="tr-TR" dirty="0" err="1"/>
              <a:t>Entürk</a:t>
            </a:r>
            <a:r>
              <a:rPr lang="tr-TR" dirty="0"/>
              <a:t>, 2006; Soyer, 2014). Ancak besicilerin, atıkların değerlendirilmesi konusunda bilinçsiz olması, işletmede atıkların değerlendirilmesi için gerekli tesislerin kurulum maliyetlerinin fazla olması ve hayvan barınaklarının kurulumu aşamasında yapılan teknik hatalar, atıkların işletme içerisinde değerlendirilmesini engellemektedir. </a:t>
            </a:r>
          </a:p>
        </p:txBody>
      </p:sp>
    </p:spTree>
    <p:extLst>
      <p:ext uri="{BB962C8B-B14F-4D97-AF65-F5344CB8AC3E}">
        <p14:creationId xmlns:p14="http://schemas.microsoft.com/office/powerpoint/2010/main" val="3388153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95536" y="612845"/>
            <a:ext cx="8208912" cy="3139321"/>
          </a:xfrm>
          <a:prstGeom prst="rect">
            <a:avLst/>
          </a:prstGeom>
        </p:spPr>
        <p:txBody>
          <a:bodyPr wrap="square">
            <a:spAutoFit/>
          </a:bodyPr>
          <a:lstStyle/>
          <a:p>
            <a:r>
              <a:rPr lang="tr-TR" dirty="0"/>
              <a:t>Hayvansal atıkların yönetilmesi konusunda işletme sahiplerinin bilinçlendirilmesi, hayvan gübrelerinin uygun şekilde depolanması, katı - sıvı atık ayrımının yapılması ve taban suyuna karışma riskinin azaltılmasına yönelik önlemlerin gerekliliği, fakat işletmelerin yapısal sorunlarından dolayı toprak, su ve çevre kirliliğini önleyici atık yönetimi sistemlerinin geliştirilemediği birçok araştırıcı tarafından vurgulanmıştır (Boyacı, 2011, Soyer, 2014; Polat, 2009; Erkan, 2005; Çayır, 2012; Karaman, 2005; Atılgan, 2006). İşletme içerisinde büyükbaş hayvan atıkları için havasız çürütme tesisi ile biyogaz elde edilmesi (</a:t>
            </a:r>
            <a:r>
              <a:rPr lang="tr-TR" dirty="0" err="1"/>
              <a:t>Çoşkun</a:t>
            </a:r>
            <a:r>
              <a:rPr lang="tr-TR" dirty="0"/>
              <a:t>, 2012), kanatlı hayvanlarının gübre atıklarının arıtılması için tesislerin yapılması gerektiği ve bu tesislerin fizibilite raporları, atıkların yönetilmesinin ne denli önemli olduğunu ortaya koymaktadır (</a:t>
            </a:r>
            <a:r>
              <a:rPr lang="tr-TR" dirty="0" err="1"/>
              <a:t>Entürk</a:t>
            </a:r>
            <a:r>
              <a:rPr lang="tr-TR" dirty="0"/>
              <a:t>, 2006; </a:t>
            </a:r>
            <a:r>
              <a:rPr lang="tr-TR" dirty="0" err="1"/>
              <a:t>Eleroğlu</a:t>
            </a:r>
            <a:r>
              <a:rPr lang="tr-TR" dirty="0"/>
              <a:t>, 2012; Yürük,2015). </a:t>
            </a:r>
          </a:p>
        </p:txBody>
      </p:sp>
    </p:spTree>
    <p:extLst>
      <p:ext uri="{BB962C8B-B14F-4D97-AF65-F5344CB8AC3E}">
        <p14:creationId xmlns:p14="http://schemas.microsoft.com/office/powerpoint/2010/main" val="384575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539552" y="1997839"/>
            <a:ext cx="8208912" cy="2031325"/>
          </a:xfrm>
          <a:prstGeom prst="rect">
            <a:avLst/>
          </a:prstGeom>
        </p:spPr>
        <p:txBody>
          <a:bodyPr wrap="square">
            <a:spAutoFit/>
          </a:bodyPr>
          <a:lstStyle/>
          <a:p>
            <a:r>
              <a:rPr lang="tr-TR" dirty="0"/>
              <a:t>Dünyada, hayvansal üretim yapan işletmeler içesinde oluşan atıkların çevre ve insan sağlığına olumsuz etkilerinin önlenmesi için biyogaz ve </a:t>
            </a:r>
            <a:r>
              <a:rPr lang="tr-TR" dirty="0" err="1"/>
              <a:t>biyodizel</a:t>
            </a:r>
            <a:r>
              <a:rPr lang="tr-TR" dirty="0"/>
              <a:t> gibi tesislerin kurulması sürdürülebilir çevre ve yenilenebilir enerji kaynaklarının etkili kullanımı açısından çözüm olarak kullanılmaktadır (</a:t>
            </a:r>
            <a:r>
              <a:rPr lang="tr-TR" dirty="0" err="1"/>
              <a:t>KLi</a:t>
            </a:r>
            <a:r>
              <a:rPr lang="tr-TR" dirty="0"/>
              <a:t>, 2015; </a:t>
            </a:r>
            <a:r>
              <a:rPr lang="tr-TR" dirty="0" err="1"/>
              <a:t>Zhu</a:t>
            </a:r>
            <a:r>
              <a:rPr lang="tr-TR" dirty="0"/>
              <a:t>, 2016; </a:t>
            </a:r>
            <a:r>
              <a:rPr lang="tr-TR" dirty="0" err="1"/>
              <a:t>Kaufmann</a:t>
            </a:r>
            <a:r>
              <a:rPr lang="tr-TR" dirty="0"/>
              <a:t>, 2015). Diğer taraftan </a:t>
            </a:r>
            <a:r>
              <a:rPr lang="tr-TR" dirty="0" err="1"/>
              <a:t>Danusa</a:t>
            </a:r>
            <a:r>
              <a:rPr lang="tr-TR" dirty="0"/>
              <a:t> (2015), hayvancılık faaliyetleri sırasında ortaya </a:t>
            </a:r>
            <a:r>
              <a:rPr lang="tr-TR" dirty="0" smtClean="0"/>
              <a:t>çıkan gübrenin </a:t>
            </a:r>
            <a:r>
              <a:rPr lang="tr-TR" dirty="0"/>
              <a:t>hijyen kurallarına uygun şekilde depolanması, tarımsal alanlarda aşırı kullanımı ve çeşitli çevre kirliliklerine yol açmasının önlenmesi gerekliliğine dikkat çekmiştir. </a:t>
            </a:r>
          </a:p>
        </p:txBody>
      </p:sp>
    </p:spTree>
    <p:extLst>
      <p:ext uri="{BB962C8B-B14F-4D97-AF65-F5344CB8AC3E}">
        <p14:creationId xmlns:p14="http://schemas.microsoft.com/office/powerpoint/2010/main" val="606814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683568" y="474345"/>
            <a:ext cx="7848872" cy="3416320"/>
          </a:xfrm>
          <a:prstGeom prst="rect">
            <a:avLst/>
          </a:prstGeom>
        </p:spPr>
        <p:txBody>
          <a:bodyPr wrap="square">
            <a:spAutoFit/>
          </a:bodyPr>
          <a:lstStyle/>
          <a:p>
            <a:r>
              <a:rPr lang="tr-TR" dirty="0"/>
              <a:t>Türkiye’de 2015 yılında yürürlüğe giren Atık Yönetimi Yönetmeliği’nde, hayvan kadavralarını, tarımsal amaçlı kullanılan hayvansal dışkıyı, biyogaz yada </a:t>
            </a:r>
            <a:r>
              <a:rPr lang="tr-TR" dirty="0" err="1"/>
              <a:t>kompost</a:t>
            </a:r>
            <a:r>
              <a:rPr lang="tr-TR" dirty="0"/>
              <a:t> gibi geri kazanım tesisleri ile beraber yakma veya düzenli depolama tesislerine gönderilen hayvansal atıklar hariç diğer hayvansal yan ürünlerin yönetilmesi gerektiği belirtilmiştir. Yönetmelikte “Atıkların kaynağında ayrı toplanması, geçici depolanması, taşınması ve işlenmesi sırasında su, hava, toprak, bitki, hayvan ve insanlar için risk yaratmayacak, gürültülü, titreşim ve koku yoluyla rahatsızlığa neden olmayacak, doğal çevrenin olumsuz etkilenmesini önleyecek ve böylece çevre ve insan sağlığına zarar vermeyecek yöntem ve işlemlerin kullanılması esastır” maddesi gereğince, hayvancılık işletmelerine atıkların uygun şekilde yönetilmesi ve değerlendirilmesi konusunda görev, yetki ve yükümlülükler getirilmiştir. </a:t>
            </a:r>
          </a:p>
        </p:txBody>
      </p:sp>
    </p:spTree>
    <p:extLst>
      <p:ext uri="{BB962C8B-B14F-4D97-AF65-F5344CB8AC3E}">
        <p14:creationId xmlns:p14="http://schemas.microsoft.com/office/powerpoint/2010/main" val="1315192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251520" y="1700808"/>
            <a:ext cx="8280920" cy="2031325"/>
          </a:xfrm>
          <a:prstGeom prst="rect">
            <a:avLst/>
          </a:prstGeom>
        </p:spPr>
        <p:txBody>
          <a:bodyPr wrap="square">
            <a:spAutoFit/>
          </a:bodyPr>
          <a:lstStyle/>
          <a:p>
            <a:r>
              <a:rPr lang="tr-TR" dirty="0"/>
              <a:t>Türkiye’de mezbahalar ile ilgili 2004 yılında yayınlanan “Kırmızı Et ve Et Ürünleri üretim tesislerinin Çalışma ve Denetleme Usul ve Esaslarına Dair Yönetmelik” de, kasaplık küçükbaş ve büyükbaş hayvanların teknik ve hijyenik şartları uygun tesislerde kesilmesi, kasaplık hayvanlardan elde edilecek etlerin ve </a:t>
            </a:r>
            <a:r>
              <a:rPr lang="tr-TR" dirty="0" err="1"/>
              <a:t>sakatatların</a:t>
            </a:r>
            <a:r>
              <a:rPr lang="tr-TR" dirty="0"/>
              <a:t>; muayenesi, gerekli teknik ve hijyenik şartlarda üretilmesi, soğutulması, muhafazası, parçalanması, mamul madde haline getirilmesi, ambalajlanması, paketlenmesi, nakledilmesi ile güvenli et ve ürünlerinin üretilmesini sağlaması gerektiği belirtilmiştir</a:t>
            </a:r>
          </a:p>
        </p:txBody>
      </p:sp>
    </p:spTree>
    <p:extLst>
      <p:ext uri="{BB962C8B-B14F-4D97-AF65-F5344CB8AC3E}">
        <p14:creationId xmlns:p14="http://schemas.microsoft.com/office/powerpoint/2010/main" val="1811618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95536" y="751344"/>
            <a:ext cx="8280920" cy="2862322"/>
          </a:xfrm>
          <a:prstGeom prst="rect">
            <a:avLst/>
          </a:prstGeom>
        </p:spPr>
        <p:txBody>
          <a:bodyPr wrap="square">
            <a:spAutoFit/>
          </a:bodyPr>
          <a:lstStyle/>
          <a:p>
            <a:r>
              <a:rPr lang="tr-TR" dirty="0"/>
              <a:t>Ayrıca mezbahalar, büyük ve küçük baş hayvanların kesildiği, parçalandığı, derisinin yüzülüp iç organlarının ayıklandığı ve böylece elde edilen karkastan çeşitli et ve et ürünlerinin üretildiği, kesimden ortaya çıkan ürünlerin değerlendirilerek çeşitli yan ürünlerin elde edildiği tesisler olarak tanımlanmaktadır (Gönenç, 1984). Hayvansal yan ürünler; (1) yenilebilir yan ürünler; karaciğer, kalp, dil, böbrekler, beyin, (2) hem yenilebilir hem yenilemez yan ürünler; akciğer, dalak, ince bağırsak, kalın bağırsak, işkembe, idrar torbası, apandisit (kör bağırsak), yemek borusu, erlik yumurtaları, rahim, kemik, kan, pankreas, hayvansal yağ, dudaklar, kulaklar, deri, (3) yenilemez yan ürünler; boynuz, tırnaklar, dişler, safra suyu, kıllar, yünü, kuyruk kılı, doğmamış hayvan (</a:t>
            </a:r>
            <a:r>
              <a:rPr lang="tr-TR" dirty="0" err="1"/>
              <a:t>fetus</a:t>
            </a:r>
            <a:r>
              <a:rPr lang="tr-TR" dirty="0"/>
              <a:t>) olarak gruplandırılmaktadır (</a:t>
            </a:r>
            <a:r>
              <a:rPr lang="tr-TR" dirty="0" err="1"/>
              <a:t>Scaria</a:t>
            </a:r>
            <a:r>
              <a:rPr lang="tr-TR" dirty="0"/>
              <a:t>, 1989). </a:t>
            </a:r>
          </a:p>
        </p:txBody>
      </p:sp>
    </p:spTree>
    <p:extLst>
      <p:ext uri="{BB962C8B-B14F-4D97-AF65-F5344CB8AC3E}">
        <p14:creationId xmlns:p14="http://schemas.microsoft.com/office/powerpoint/2010/main" val="4123968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611560" y="1720840"/>
            <a:ext cx="8064896" cy="2031325"/>
          </a:xfrm>
          <a:prstGeom prst="rect">
            <a:avLst/>
          </a:prstGeom>
        </p:spPr>
        <p:txBody>
          <a:bodyPr wrap="square">
            <a:spAutoFit/>
          </a:bodyPr>
          <a:lstStyle/>
          <a:p>
            <a:r>
              <a:rPr lang="tr-TR" dirty="0"/>
              <a:t>Hayvanların kesimi sonrası oluşan atıklar, yağ eritme, </a:t>
            </a:r>
            <a:r>
              <a:rPr lang="tr-TR" dirty="0" err="1"/>
              <a:t>rendering</a:t>
            </a:r>
            <a:r>
              <a:rPr lang="tr-TR" dirty="0"/>
              <a:t> (mezbaha atıklarını geri dönüştürme), balık unu ve balık yağı üretimi, kemik işleme ve kan işleme (mezbaha ile ilgili ve kanın başka bir ürünün hazırlanmasında kullanılacak bir materyal haline gelmesi) gibi geri dönüşüm işlemleri uygulanmaktadır. Mezbahalarda meydana gelen hayvansal atık ve yan ürünlerin değerlendirilmesi için ısıl işlem, yakma işlemi, et ve kemik unu üretim tesislerinin kurulması konusu dünyada önemli konu haline gelmiştir (</a:t>
            </a:r>
            <a:r>
              <a:rPr lang="tr-TR" dirty="0" err="1"/>
              <a:t>Bujak</a:t>
            </a:r>
            <a:r>
              <a:rPr lang="tr-TR" dirty="0"/>
              <a:t>, 2016).</a:t>
            </a:r>
          </a:p>
        </p:txBody>
      </p:sp>
    </p:spTree>
    <p:extLst>
      <p:ext uri="{BB962C8B-B14F-4D97-AF65-F5344CB8AC3E}">
        <p14:creationId xmlns:p14="http://schemas.microsoft.com/office/powerpoint/2010/main" val="3277024519"/>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857</Words>
  <Application>Microsoft Office PowerPoint</Application>
  <PresentationFormat>Ekran Gösterisi (4:3)</PresentationFormat>
  <Paragraphs>11</Paragraphs>
  <Slides>9</Slides>
  <Notes>0</Notes>
  <HiddenSlides>0</HiddenSlides>
  <MMClips>0</MMClips>
  <ScaleCrop>false</ScaleCrop>
  <HeadingPairs>
    <vt:vector size="4" baseType="variant">
      <vt:variant>
        <vt:lpstr>Tema</vt:lpstr>
      </vt:variant>
      <vt:variant>
        <vt:i4>1</vt:i4>
      </vt:variant>
      <vt:variant>
        <vt:lpstr>Slayt Başlıkları</vt:lpstr>
      </vt:variant>
      <vt:variant>
        <vt:i4>9</vt:i4>
      </vt:variant>
    </vt:vector>
  </HeadingPairs>
  <TitlesOfParts>
    <vt:vector size="10"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BOOST</dc:creator>
  <cp:lastModifiedBy>BOOST</cp:lastModifiedBy>
  <cp:revision>3</cp:revision>
  <dcterms:created xsi:type="dcterms:W3CDTF">2020-03-17T11:20:06Z</dcterms:created>
  <dcterms:modified xsi:type="dcterms:W3CDTF">2020-03-17T11:29:29Z</dcterms:modified>
</cp:coreProperties>
</file>